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9" r:id="rId4"/>
    <p:sldId id="258" r:id="rId5"/>
    <p:sldId id="261" r:id="rId6"/>
    <p:sldId id="280" r:id="rId7"/>
    <p:sldId id="282" r:id="rId8"/>
    <p:sldId id="283" r:id="rId9"/>
    <p:sldId id="262" r:id="rId10"/>
    <p:sldId id="284" r:id="rId11"/>
    <p:sldId id="281" r:id="rId12"/>
    <p:sldId id="278" r:id="rId13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06" autoAdjust="0"/>
    <p:restoredTop sz="94340" autoAdjust="0"/>
  </p:normalViewPr>
  <p:slideViewPr>
    <p:cSldViewPr>
      <p:cViewPr varScale="1">
        <p:scale>
          <a:sx n="80" d="100"/>
          <a:sy n="80" d="100"/>
        </p:scale>
        <p:origin x="8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5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CE63AF2-84DE-4972-83F0-8C67B269A5A2}" type="datetimeFigureOut">
              <a:rPr lang="nl-NL"/>
              <a:pPr>
                <a:defRPr/>
              </a:pPr>
              <a:t>12-12-2015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19EAEA8-E250-4345-B646-8D58768D0C6F}" type="slidenum">
              <a:rPr lang="nl-NL" altLang="en-US"/>
              <a:pPr/>
              <a:t>‹nr.›</a:t>
            </a:fld>
            <a:endParaRPr lang="nl-N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altLang="en-US" smtClean="0"/>
              <a:t>Peter Uylings: Bonhoeffer College Castricum, AMSTEL, CITO</a:t>
            </a:r>
          </a:p>
          <a:p>
            <a:pPr>
              <a:spcBef>
                <a:spcPct val="0"/>
              </a:spcBef>
            </a:pPr>
            <a:r>
              <a:rPr lang="nl-NL" altLang="en-US" smtClean="0"/>
              <a:t>Olivier Bello: Duurzaam Hoger Onderwijs</a:t>
            </a:r>
          </a:p>
          <a:p>
            <a:pPr>
              <a:spcBef>
                <a:spcPct val="0"/>
              </a:spcBef>
            </a:pPr>
            <a:r>
              <a:rPr lang="nl-NL" altLang="en-US" smtClean="0"/>
              <a:t>Jeroen Borsboom: Jan van Egmond Lyceum Purmerend, AMSTEL</a:t>
            </a:r>
          </a:p>
        </p:txBody>
      </p:sp>
      <p:sp>
        <p:nvSpPr>
          <p:cNvPr id="2662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5AF4040-0C38-415C-9DE0-A4BFF1DECBE7}" type="slidenum">
              <a:rPr lang="nl-NL" altLang="en-US"/>
              <a:pPr/>
              <a:t>1</a:t>
            </a:fld>
            <a:endParaRPr lang="nl-NL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altLang="en-US" smtClean="0"/>
              <a:t>Doelgroep: VWO-5, met en zonder natuurkunde</a:t>
            </a:r>
          </a:p>
          <a:p>
            <a:pPr>
              <a:spcBef>
                <a:spcPct val="0"/>
              </a:spcBef>
            </a:pPr>
            <a:r>
              <a:rPr lang="nl-NL" altLang="en-US" smtClean="0"/>
              <a:t>Doelstelling: Pittige module met een stevige theoretische toets</a:t>
            </a:r>
          </a:p>
          <a:p>
            <a:pPr>
              <a:spcBef>
                <a:spcPct val="0"/>
              </a:spcBef>
            </a:pPr>
            <a:r>
              <a:rPr lang="nl-NL" altLang="en-US" smtClean="0"/>
              <a:t>40 SLU, 25 contacturen</a:t>
            </a:r>
          </a:p>
        </p:txBody>
      </p:sp>
      <p:sp>
        <p:nvSpPr>
          <p:cNvPr id="2765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A2159BC-8F42-47DF-A485-CD3C0E439AAD}" type="slidenum">
              <a:rPr lang="nl-NL" altLang="en-US"/>
              <a:pPr/>
              <a:t>2</a:t>
            </a:fld>
            <a:endParaRPr lang="nl-NL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altLang="en-US" smtClean="0"/>
              <a:t>Doelgroep: VWO-5, met en zonder natuurkunde</a:t>
            </a:r>
          </a:p>
          <a:p>
            <a:pPr>
              <a:spcBef>
                <a:spcPct val="0"/>
              </a:spcBef>
            </a:pPr>
            <a:r>
              <a:rPr lang="nl-NL" altLang="en-US" smtClean="0"/>
              <a:t>Doelstelling: Pittige module met een stevige theoretische toets</a:t>
            </a:r>
          </a:p>
          <a:p>
            <a:pPr>
              <a:spcBef>
                <a:spcPct val="0"/>
              </a:spcBef>
            </a:pPr>
            <a:r>
              <a:rPr lang="nl-NL" altLang="en-US" smtClean="0"/>
              <a:t>40 SLU, 25 contacturen</a:t>
            </a:r>
          </a:p>
        </p:txBody>
      </p:sp>
      <p:sp>
        <p:nvSpPr>
          <p:cNvPr id="2765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A2159BC-8F42-47DF-A485-CD3C0E439AAD}" type="slidenum">
              <a:rPr lang="nl-NL" altLang="en-US"/>
              <a:pPr/>
              <a:t>3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73473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altLang="en-US" smtClean="0"/>
              <a:t>Dimensies: People, Planet, Profit</a:t>
            </a:r>
          </a:p>
          <a:p>
            <a:pPr>
              <a:spcBef>
                <a:spcPct val="0"/>
              </a:spcBef>
            </a:pPr>
            <a:r>
              <a:rPr lang="nl-NL" altLang="en-US" smtClean="0"/>
              <a:t>Conclusie: duurzame energie is energie waarbij géén CO2 of alleen kortcyclus CO2 wordt geproduceerd.</a:t>
            </a:r>
          </a:p>
        </p:txBody>
      </p:sp>
      <p:sp>
        <p:nvSpPr>
          <p:cNvPr id="2867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A1C2B80-B3A0-4D3E-A893-060A5A7D3834}" type="slidenum">
              <a:rPr lang="nl-NL" altLang="en-US"/>
              <a:pPr/>
              <a:t>4</a:t>
            </a:fld>
            <a:endParaRPr lang="nl-NL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E310866-480F-4124-B673-862BD00A384A}" type="slidenum">
              <a:rPr lang="nl-NL" altLang="en-US"/>
              <a:pPr/>
              <a:t>5</a:t>
            </a:fld>
            <a:endParaRPr lang="nl-NL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78174A1-9903-4931-B1C3-ED4C1329569A}" type="slidenum">
              <a:rPr lang="nl-NL" altLang="en-US"/>
              <a:pPr/>
              <a:t>6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428245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78174A1-9903-4931-B1C3-ED4C1329569A}" type="slidenum">
              <a:rPr lang="nl-NL" altLang="en-US"/>
              <a:pPr/>
              <a:t>9</a:t>
            </a:fld>
            <a:endParaRPr lang="nl-NL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78174A1-9903-4931-B1C3-ED4C1329569A}" type="slidenum">
              <a:rPr lang="nl-NL" altLang="en-US"/>
              <a:pPr/>
              <a:t>11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293803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altLang="en-US" smtClean="0"/>
              <a:t>Peter Uylings: Bonhoeffer College Castricum, AMSTEL, CITO</a:t>
            </a:r>
          </a:p>
          <a:p>
            <a:pPr>
              <a:spcBef>
                <a:spcPct val="0"/>
              </a:spcBef>
            </a:pPr>
            <a:r>
              <a:rPr lang="nl-NL" altLang="en-US" smtClean="0"/>
              <a:t>Olivier Bello: Duurzaam Hoger Onderwijs</a:t>
            </a:r>
          </a:p>
          <a:p>
            <a:pPr>
              <a:spcBef>
                <a:spcPct val="0"/>
              </a:spcBef>
            </a:pPr>
            <a:r>
              <a:rPr lang="nl-NL" altLang="en-US" smtClean="0"/>
              <a:t>Jeroen Borsboom: Jan van Egmond Lyceum Purmerend, AMSTEL</a:t>
            </a:r>
          </a:p>
        </p:txBody>
      </p:sp>
      <p:sp>
        <p:nvSpPr>
          <p:cNvPr id="4915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5FDA343-F88C-40E1-B753-DE9887C46008}" type="slidenum">
              <a:rPr lang="nl-NL" altLang="en-US"/>
              <a:pPr/>
              <a:t>12</a:t>
            </a:fld>
            <a:endParaRPr lang="nl-NL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18F2C-B030-4287-9801-1DC7B7942D27}" type="datetime1">
              <a:rPr lang="nl-NL"/>
              <a:pPr>
                <a:defRPr/>
              </a:pPr>
              <a:t>12-12-2015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Woudschoten 2007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85EE8-E977-4F64-BB2B-347F9FF8643F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710507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C530D-D069-47E6-9733-A7E2E37877E6}" type="datetime1">
              <a:rPr lang="nl-NL"/>
              <a:pPr>
                <a:defRPr/>
              </a:pPr>
              <a:t>12-12-2015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Woudschoten 2007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F2442-8992-4687-B277-934B9546572E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165240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F4D6B-1321-4B93-9BD1-76BC8847E1DF}" type="datetime1">
              <a:rPr lang="nl-NL"/>
              <a:pPr>
                <a:defRPr/>
              </a:pPr>
              <a:t>12-12-2015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Woudschoten 2007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EA620-CAB6-4AB5-9604-03AF2179BA31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650925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F8D33-20F4-4F1B-81C9-A7428E7471EB}" type="datetime1">
              <a:rPr lang="nl-NL"/>
              <a:pPr>
                <a:defRPr/>
              </a:pPr>
              <a:t>12-12-2015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Woudschoten 2007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65EA8-0C78-473C-BC34-02126116D247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646629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FC1DB-7D81-476C-B19A-99101EDD46F6}" type="datetime1">
              <a:rPr lang="nl-NL"/>
              <a:pPr>
                <a:defRPr/>
              </a:pPr>
              <a:t>12-12-2015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Woudschoten 2007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2B605-47D6-47BE-A27C-4E690700E94D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952165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53B4F-3D99-4834-9C9B-DF61379FA34F}" type="datetime1">
              <a:rPr lang="nl-NL"/>
              <a:pPr>
                <a:defRPr/>
              </a:pPr>
              <a:t>12-12-2015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Woudschoten 2007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75034-AF2E-4F24-A2FC-70DC4A0A05CA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973481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1A6DE-9CFE-4AA2-A6B5-9B0A153AB597}" type="datetime1">
              <a:rPr lang="nl-NL"/>
              <a:pPr>
                <a:defRPr/>
              </a:pPr>
              <a:t>12-12-2015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Woudschoten 2007</a:t>
            </a: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EEE16-A7F3-4C85-B9CB-392657750B8D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066937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26444-CE93-4A86-BF91-A37142D395CF}" type="datetime1">
              <a:rPr lang="nl-NL"/>
              <a:pPr>
                <a:defRPr/>
              </a:pPr>
              <a:t>12-12-2015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Woudschoten 2007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BB385-796E-4917-8698-B381EE1E8506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494377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BAF7D-7611-461D-9F14-6AD7B37F54A0}" type="datetime1">
              <a:rPr lang="nl-NL"/>
              <a:pPr>
                <a:defRPr/>
              </a:pPr>
              <a:t>12-12-2015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Woudschoten 2007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DC6C8-8015-4855-8499-D4BA9190B342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134338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BD38D-4B51-4214-A74F-54D28DF7E300}" type="datetime1">
              <a:rPr lang="nl-NL"/>
              <a:pPr>
                <a:defRPr/>
              </a:pPr>
              <a:t>12-12-2015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Woudschoten 2007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D97CDE-C576-4E5C-BF9D-F755BB5A7C6D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19584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1BAD4-91F3-47E1-BE74-1E0CE9106797}" type="datetime1">
              <a:rPr lang="nl-NL"/>
              <a:pPr>
                <a:defRPr/>
              </a:pPr>
              <a:t>12-12-2015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Woudschoten 2007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986DF-B0FE-4C6C-BB9B-B75EBE4CB297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159020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Klik om de modelstijlen te bewerken</a:t>
            </a:r>
          </a:p>
          <a:p>
            <a:pPr lvl="1"/>
            <a:r>
              <a:rPr lang="nl-NL" altLang="en-US" smtClean="0"/>
              <a:t>Tweede niveau</a:t>
            </a:r>
          </a:p>
          <a:p>
            <a:pPr lvl="2"/>
            <a:r>
              <a:rPr lang="nl-NL" altLang="en-US" smtClean="0"/>
              <a:t>Derde niveau</a:t>
            </a:r>
          </a:p>
          <a:p>
            <a:pPr lvl="3"/>
            <a:r>
              <a:rPr lang="nl-NL" altLang="en-US" smtClean="0"/>
              <a:t>Vierde niveau</a:t>
            </a:r>
          </a:p>
          <a:p>
            <a:pPr lvl="4"/>
            <a:r>
              <a:rPr lang="nl-NL" altLang="en-US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249FFF-CD41-4552-8CA1-448717F3769D}" type="datetime1">
              <a:rPr lang="nl-NL"/>
              <a:pPr>
                <a:defRPr/>
              </a:pPr>
              <a:t>12-12-2015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/>
              <a:t>Woudschoten 2007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54C8910-CCFC-4640-9716-6C94E673A5FE}" type="slidenum">
              <a:rPr lang="nl-NL" altLang="en-US"/>
              <a:pPr/>
              <a:t>‹nr.›</a:t>
            </a:fld>
            <a:endParaRPr lang="nl-N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642938" y="357189"/>
            <a:ext cx="7457454" cy="1343620"/>
          </a:xfrm>
          <a:solidFill>
            <a:srgbClr val="FFFFCC">
              <a:alpha val="89803"/>
            </a:srgbClr>
          </a:solidFill>
        </p:spPr>
        <p:txBody>
          <a:bodyPr/>
          <a:lstStyle/>
          <a:p>
            <a:pPr>
              <a:spcBef>
                <a:spcPct val="20000"/>
              </a:spcBef>
            </a:pPr>
            <a:r>
              <a:rPr lang="nl-NL" sz="3200" dirty="0">
                <a:latin typeface="+mn-lt"/>
                <a:ea typeface="+mn-ea"/>
                <a:cs typeface="+mn-cs"/>
              </a:rPr>
              <a:t>Een schone sprong aan stukken</a:t>
            </a:r>
            <a:endParaRPr lang="en-US" sz="3200" dirty="0">
              <a:latin typeface="+mn-lt"/>
              <a:ea typeface="+mn-ea"/>
              <a:cs typeface="+mn-cs"/>
            </a:endParaRPr>
          </a:p>
        </p:txBody>
      </p:sp>
      <p:sp>
        <p:nvSpPr>
          <p:cNvPr id="2051" name="Ondertitel 2"/>
          <p:cNvSpPr>
            <a:spLocks noGrp="1"/>
          </p:cNvSpPr>
          <p:nvPr>
            <p:ph type="subTitle" idx="1"/>
          </p:nvPr>
        </p:nvSpPr>
        <p:spPr>
          <a:xfrm>
            <a:off x="5721464" y="5633864"/>
            <a:ext cx="3422536" cy="1224136"/>
          </a:xfrm>
          <a:solidFill>
            <a:srgbClr val="FFFFCC">
              <a:alpha val="89803"/>
            </a:srgbClr>
          </a:solidFill>
        </p:spPr>
        <p:txBody>
          <a:bodyPr/>
          <a:lstStyle/>
          <a:p>
            <a:r>
              <a:rPr lang="nl-NL" altLang="en-US" dirty="0" smtClean="0">
                <a:solidFill>
                  <a:schemeClr val="tx1"/>
                </a:solidFill>
              </a:rPr>
              <a:t>Woudschoten 2015</a:t>
            </a:r>
          </a:p>
          <a:p>
            <a:r>
              <a:rPr lang="nl-NL" altLang="en-US" sz="2000" dirty="0" smtClean="0">
                <a:solidFill>
                  <a:schemeClr val="tx1"/>
                </a:solidFill>
              </a:rPr>
              <a:t>Peter </a:t>
            </a:r>
            <a:r>
              <a:rPr lang="nl-NL" altLang="en-US" sz="2000" dirty="0" err="1" smtClean="0">
                <a:solidFill>
                  <a:schemeClr val="tx1"/>
                </a:solidFill>
              </a:rPr>
              <a:t>Uylings</a:t>
            </a:r>
            <a:r>
              <a:rPr lang="nl-NL" altLang="en-US" sz="2000" dirty="0" smtClean="0">
                <a:solidFill>
                  <a:schemeClr val="tx1"/>
                </a:solidFill>
              </a:rPr>
              <a:t>, UvA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Salto’s: </a:t>
            </a:r>
            <a:r>
              <a:rPr lang="en-US" dirty="0" err="1" smtClean="0"/>
              <a:t>beweging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voren</a:t>
            </a:r>
            <a:r>
              <a:rPr lang="en-US" dirty="0" smtClean="0"/>
              <a:t>, </a:t>
            </a:r>
            <a:r>
              <a:rPr lang="en-US" dirty="0" err="1" smtClean="0"/>
              <a:t>omlaag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draaiing</a:t>
            </a:r>
            <a:r>
              <a:rPr lang="en-US" dirty="0" smtClean="0"/>
              <a:t> </a:t>
            </a:r>
            <a:r>
              <a:rPr lang="en-US" dirty="0" err="1" smtClean="0"/>
              <a:t>uiteen</a:t>
            </a:r>
            <a:r>
              <a:rPr lang="en-US" dirty="0" smtClean="0"/>
              <a:t> </a:t>
            </a:r>
            <a:r>
              <a:rPr lang="en-US" dirty="0" err="1" smtClean="0"/>
              <a:t>gerafeld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9079"/>
            <a:ext cx="8229600" cy="4368204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Woudschoten 2015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5EA8-0C78-473C-BC34-02126116D247}" type="slidenum">
              <a:rPr lang="nl-NL" altLang="en-US" smtClean="0"/>
              <a:pPr/>
              <a:t>10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17006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03648" y="260648"/>
            <a:ext cx="4786312" cy="60806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Toch nog even: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97343A5-4505-417D-9EDD-E48CEE114851}" type="slidenum">
              <a:rPr lang="nl-NL" altLang="en-US">
                <a:solidFill>
                  <a:srgbClr val="898989"/>
                </a:solidFill>
              </a:rPr>
              <a:pPr/>
              <a:t>11</a:t>
            </a:fld>
            <a:endParaRPr lang="nl-NL" altLang="en-US">
              <a:solidFill>
                <a:srgbClr val="898989"/>
              </a:solidFill>
            </a:endParaRPr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Woudschoten </a:t>
            </a:r>
            <a:r>
              <a:rPr lang="nl-NL" dirty="0" smtClean="0"/>
              <a:t>2015</a:t>
            </a:r>
            <a:endParaRPr lang="nl-NL" dirty="0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667000" y="185854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1395410" y="1340767"/>
            <a:ext cx="2228589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000205"/>
              </p:ext>
            </p:extLst>
          </p:nvPr>
        </p:nvGraphicFramePr>
        <p:xfrm>
          <a:off x="1395411" y="1340768"/>
          <a:ext cx="5955032" cy="3129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6" name="Equation" r:id="rId4" imgW="1308100" imgH="685800" progId="Equation.DSMT4">
                  <p:embed/>
                </p:oleObj>
              </mc:Choice>
              <mc:Fallback>
                <p:oleObj name="Equation" r:id="rId4" imgW="1308100" imgH="68580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411" y="1340768"/>
                        <a:ext cx="5955032" cy="31296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612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ctrTitle"/>
          </p:nvPr>
        </p:nvSpPr>
        <p:spPr>
          <a:xfrm>
            <a:off x="642938" y="357188"/>
            <a:ext cx="7772400" cy="1470025"/>
          </a:xfrm>
          <a:solidFill>
            <a:srgbClr val="FFFFCC">
              <a:alpha val="89803"/>
            </a:srgbClr>
          </a:solidFill>
        </p:spPr>
        <p:txBody>
          <a:bodyPr/>
          <a:lstStyle/>
          <a:p>
            <a:r>
              <a:rPr lang="nl-NL" altLang="en-US" sz="11500" dirty="0" smtClean="0"/>
              <a:t>Discussie?</a:t>
            </a:r>
          </a:p>
        </p:txBody>
      </p:sp>
      <p:sp>
        <p:nvSpPr>
          <p:cNvPr id="24579" name="Ondertitel 2"/>
          <p:cNvSpPr>
            <a:spLocks noGrp="1"/>
          </p:cNvSpPr>
          <p:nvPr>
            <p:ph type="subTitle" idx="1"/>
          </p:nvPr>
        </p:nvSpPr>
        <p:spPr>
          <a:xfrm>
            <a:off x="5500688" y="5565867"/>
            <a:ext cx="3643312" cy="1292133"/>
          </a:xfrm>
          <a:solidFill>
            <a:srgbClr val="FFFFCC">
              <a:alpha val="89803"/>
            </a:srgbClr>
          </a:solidFill>
        </p:spPr>
        <p:txBody>
          <a:bodyPr/>
          <a:lstStyle/>
          <a:p>
            <a:r>
              <a:rPr lang="nl-NL" altLang="en-US" dirty="0" smtClean="0">
                <a:solidFill>
                  <a:schemeClr val="tx1"/>
                </a:solidFill>
              </a:rPr>
              <a:t>Woudschoten 2015</a:t>
            </a:r>
          </a:p>
          <a:p>
            <a:r>
              <a:rPr lang="nl-NL" altLang="en-US" sz="2000" dirty="0" smtClean="0">
                <a:solidFill>
                  <a:schemeClr val="tx1"/>
                </a:solidFill>
              </a:rPr>
              <a:t>Peter </a:t>
            </a:r>
            <a:r>
              <a:rPr lang="nl-NL" altLang="en-US" sz="2000" dirty="0" err="1" smtClean="0">
                <a:solidFill>
                  <a:schemeClr val="tx1"/>
                </a:solidFill>
              </a:rPr>
              <a:t>Uylings</a:t>
            </a:r>
            <a:r>
              <a:rPr lang="nl-NL" altLang="en-US" sz="2000" dirty="0" smtClean="0">
                <a:solidFill>
                  <a:schemeClr val="tx1"/>
                </a:solidFill>
              </a:rPr>
              <a:t>, UvA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1907704" y="285176"/>
            <a:ext cx="4752528" cy="1143000"/>
          </a:xfrm>
        </p:spPr>
        <p:txBody>
          <a:bodyPr/>
          <a:lstStyle/>
          <a:p>
            <a:pPr algn="l"/>
            <a:r>
              <a:rPr lang="nl-NL" altLang="en-US" dirty="0" smtClean="0"/>
              <a:t>Wat gaan we doen?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21BAD04-F3EB-4884-9B4A-59E808380F3D}" type="slidenum">
              <a:rPr lang="nl-NL" altLang="en-US">
                <a:solidFill>
                  <a:srgbClr val="898989"/>
                </a:solidFill>
              </a:rPr>
              <a:pPr/>
              <a:t>2</a:t>
            </a:fld>
            <a:endParaRPr lang="nl-NL" altLang="en-US">
              <a:solidFill>
                <a:srgbClr val="898989"/>
              </a:solidFill>
            </a:endParaRPr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Woudschoten </a:t>
            </a:r>
            <a:r>
              <a:rPr lang="nl-NL" dirty="0" smtClean="0"/>
              <a:t>2015</a:t>
            </a:r>
            <a:endParaRPr lang="nl-NL" dirty="0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349743" y="1556725"/>
            <a:ext cx="7312758" cy="4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kstvak 10"/>
          <p:cNvSpPr txBox="1"/>
          <p:nvPr/>
        </p:nvSpPr>
        <p:spPr>
          <a:xfrm>
            <a:off x="611560" y="1772816"/>
            <a:ext cx="763284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Wat </a:t>
            </a:r>
            <a:r>
              <a:rPr lang="en-US" sz="2400" dirty="0" err="1" smtClean="0"/>
              <a:t>zei</a:t>
            </a:r>
            <a:r>
              <a:rPr lang="en-US" sz="2400" dirty="0" smtClean="0"/>
              <a:t> </a:t>
            </a:r>
            <a:r>
              <a:rPr lang="en-US" sz="2400" dirty="0" err="1" smtClean="0"/>
              <a:t>Minnaert</a:t>
            </a:r>
            <a:r>
              <a:rPr lang="en-US" sz="2400" dirty="0" smtClean="0"/>
              <a:t> </a:t>
            </a:r>
            <a:r>
              <a:rPr lang="en-US" sz="2400" dirty="0" err="1" smtClean="0"/>
              <a:t>ervan</a:t>
            </a:r>
            <a:r>
              <a:rPr lang="en-US" sz="2400" dirty="0" smtClean="0"/>
              <a:t>? III, § 46.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Kan</a:t>
            </a:r>
            <a:r>
              <a:rPr lang="en-US" sz="2400" dirty="0" smtClean="0"/>
              <a:t> het </a:t>
            </a:r>
            <a:r>
              <a:rPr lang="en-US" sz="2400" dirty="0" err="1" smtClean="0"/>
              <a:t>ook</a:t>
            </a:r>
            <a:r>
              <a:rPr lang="en-US" sz="2400" dirty="0" smtClean="0"/>
              <a:t> </a:t>
            </a:r>
            <a:r>
              <a:rPr lang="en-US" sz="2400" i="1" dirty="0" err="1" smtClean="0"/>
              <a:t>kwantitatief</a:t>
            </a:r>
            <a:r>
              <a:rPr lang="en-US" sz="2400" dirty="0" smtClean="0"/>
              <a:t>: </a:t>
            </a:r>
            <a:r>
              <a:rPr lang="en-US" sz="2400" dirty="0" err="1" smtClean="0"/>
              <a:t>videometen</a:t>
            </a:r>
            <a:r>
              <a:rPr lang="en-US" sz="2400" dirty="0" smtClean="0"/>
              <a:t> &amp; </a:t>
            </a:r>
            <a:r>
              <a:rPr lang="en-US" sz="2400" dirty="0" err="1" smtClean="0"/>
              <a:t>modelleren</a:t>
            </a:r>
            <a:r>
              <a:rPr lang="en-US" sz="2400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Eerst</a:t>
            </a:r>
            <a:r>
              <a:rPr lang="en-US" sz="2400" dirty="0" smtClean="0"/>
              <a:t> </a:t>
            </a:r>
            <a:r>
              <a:rPr lang="en-US" sz="2400" dirty="0" err="1" smtClean="0"/>
              <a:t>een</a:t>
            </a:r>
            <a:r>
              <a:rPr lang="en-US" sz="2400" dirty="0" smtClean="0"/>
              <a:t> </a:t>
            </a:r>
            <a:r>
              <a:rPr lang="en-US" sz="2400" dirty="0" err="1" smtClean="0"/>
              <a:t>filmpje</a:t>
            </a:r>
            <a:r>
              <a:rPr lang="en-US" sz="2400" dirty="0" smtClean="0"/>
              <a:t> </a:t>
            </a:r>
            <a:r>
              <a:rPr lang="en-US" sz="2400" dirty="0" err="1" smtClean="0"/>
              <a:t>en</a:t>
            </a:r>
            <a:r>
              <a:rPr lang="en-US" sz="2400" dirty="0" smtClean="0"/>
              <a:t> </a:t>
            </a:r>
            <a:r>
              <a:rPr lang="en-US" sz="2400" dirty="0" err="1" smtClean="0"/>
              <a:t>meten</a:t>
            </a:r>
            <a:r>
              <a:rPr lang="en-US" sz="2400" dirty="0" smtClean="0"/>
              <a:t> maar!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Hoe </a:t>
            </a:r>
            <a:r>
              <a:rPr lang="en-US" sz="2400" dirty="0" err="1" smtClean="0"/>
              <a:t>zien</a:t>
            </a:r>
            <a:r>
              <a:rPr lang="en-US" sz="2400" dirty="0" smtClean="0"/>
              <a:t> we de </a:t>
            </a:r>
            <a:r>
              <a:rPr lang="en-US" sz="2400" dirty="0" err="1" smtClean="0"/>
              <a:t>parabool</a:t>
            </a:r>
            <a:r>
              <a:rPr lang="en-US" sz="2400" dirty="0" smtClean="0"/>
              <a:t> </a:t>
            </a:r>
            <a:r>
              <a:rPr lang="en-US" sz="2400" dirty="0" err="1" smtClean="0"/>
              <a:t>en</a:t>
            </a:r>
            <a:r>
              <a:rPr lang="en-US" sz="2400" dirty="0" smtClean="0"/>
              <a:t> het </a:t>
            </a:r>
            <a:r>
              <a:rPr lang="en-US" sz="2400" dirty="0" err="1" smtClean="0"/>
              <a:t>zwaartepunt</a:t>
            </a:r>
            <a:r>
              <a:rPr lang="en-US" sz="2400" dirty="0" smtClean="0"/>
              <a:t> </a:t>
            </a:r>
            <a:r>
              <a:rPr lang="en-US" sz="2400" dirty="0" err="1" smtClean="0"/>
              <a:t>terug</a:t>
            </a:r>
            <a:r>
              <a:rPr lang="en-US" sz="2400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Is de </a:t>
            </a:r>
            <a:r>
              <a:rPr lang="en-US" sz="2400" dirty="0" err="1" smtClean="0"/>
              <a:t>draaiing</a:t>
            </a:r>
            <a:r>
              <a:rPr lang="en-US" sz="2400" dirty="0" smtClean="0"/>
              <a:t> in x- </a:t>
            </a:r>
            <a:r>
              <a:rPr lang="en-US" sz="2400" dirty="0" err="1" smtClean="0"/>
              <a:t>en</a:t>
            </a:r>
            <a:r>
              <a:rPr lang="en-US" sz="2400" dirty="0" smtClean="0"/>
              <a:t> y-</a:t>
            </a:r>
            <a:r>
              <a:rPr lang="en-US" sz="2400" dirty="0" err="1" smtClean="0"/>
              <a:t>richting</a:t>
            </a:r>
            <a:r>
              <a:rPr lang="en-US" sz="2400" dirty="0" smtClean="0"/>
              <a:t> </a:t>
            </a:r>
            <a:r>
              <a:rPr lang="en-US" sz="2400" dirty="0" err="1" smtClean="0"/>
              <a:t>gelijk</a:t>
            </a:r>
            <a:r>
              <a:rPr lang="en-US" sz="2400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Kan</a:t>
            </a:r>
            <a:r>
              <a:rPr lang="en-US" sz="2400" dirty="0" smtClean="0"/>
              <a:t> </a:t>
            </a:r>
            <a:r>
              <a:rPr lang="en-US" sz="2400" dirty="0" err="1" smtClean="0"/>
              <a:t>er</a:t>
            </a:r>
            <a:r>
              <a:rPr lang="en-US" sz="2400" dirty="0" smtClean="0"/>
              <a:t> </a:t>
            </a:r>
            <a:r>
              <a:rPr lang="en-US" sz="2400" dirty="0" err="1" smtClean="0"/>
              <a:t>een</a:t>
            </a:r>
            <a:r>
              <a:rPr lang="en-US" sz="2400" dirty="0" smtClean="0"/>
              <a:t> model van </a:t>
            </a:r>
            <a:r>
              <a:rPr lang="en-US" sz="2400" dirty="0" err="1" smtClean="0"/>
              <a:t>gemaakt</a:t>
            </a:r>
            <a:r>
              <a:rPr lang="en-US" sz="2400" dirty="0" smtClean="0"/>
              <a:t> </a:t>
            </a:r>
            <a:r>
              <a:rPr lang="en-US" sz="2400" dirty="0" err="1" smtClean="0"/>
              <a:t>worden</a:t>
            </a:r>
            <a:r>
              <a:rPr lang="en-US" sz="2400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21" y="1200266"/>
            <a:ext cx="5047557" cy="2546380"/>
          </a:xfrm>
          <a:prstGeom prst="rect">
            <a:avLst/>
          </a:prstGeom>
        </p:spPr>
      </p:pic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1800672" y="689388"/>
            <a:ext cx="4752528" cy="1143000"/>
          </a:xfrm>
        </p:spPr>
        <p:txBody>
          <a:bodyPr/>
          <a:lstStyle/>
          <a:p>
            <a:pPr algn="l"/>
            <a:r>
              <a:rPr lang="nl-NL" altLang="en-US" dirty="0" smtClean="0"/>
              <a:t>Wat dus niet?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21BAD04-F3EB-4884-9B4A-59E808380F3D}" type="slidenum">
              <a:rPr lang="nl-NL" altLang="en-US">
                <a:solidFill>
                  <a:srgbClr val="898989"/>
                </a:solidFill>
              </a:rPr>
              <a:pPr/>
              <a:t>3</a:t>
            </a:fld>
            <a:endParaRPr lang="nl-NL" altLang="en-US">
              <a:solidFill>
                <a:srgbClr val="898989"/>
              </a:solidFill>
            </a:endParaRPr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Woudschoten </a:t>
            </a:r>
            <a:r>
              <a:rPr lang="nl-NL" dirty="0" smtClean="0"/>
              <a:t>2015</a:t>
            </a:r>
            <a:endParaRPr lang="nl-NL" dirty="0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349743" y="1556725"/>
            <a:ext cx="7312758" cy="4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67869"/>
              </p:ext>
            </p:extLst>
          </p:nvPr>
        </p:nvGraphicFramePr>
        <p:xfrm>
          <a:off x="777265" y="5081699"/>
          <a:ext cx="5983840" cy="633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4" name="Equation" r:id="rId5" imgW="2425700" imgH="254000" progId="Equation.DSMT4">
                  <p:embed/>
                </p:oleObj>
              </mc:Choice>
              <mc:Fallback>
                <p:oleObj name="Equation" r:id="rId5" imgW="2425700" imgH="2540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65" y="5081699"/>
                        <a:ext cx="5983840" cy="6335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vak 7"/>
          <p:cNvSpPr txBox="1"/>
          <p:nvPr/>
        </p:nvSpPr>
        <p:spPr>
          <a:xfrm>
            <a:off x="513335" y="4100039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Niet</a:t>
            </a:r>
            <a:r>
              <a:rPr lang="en-US" sz="3600" dirty="0" smtClean="0"/>
              <a:t> al </a:t>
            </a:r>
            <a:r>
              <a:rPr lang="en-US" sz="3600" dirty="0" err="1" smtClean="0"/>
              <a:t>teveel</a:t>
            </a:r>
            <a:r>
              <a:rPr lang="en-US" sz="3600" dirty="0" smtClean="0"/>
              <a:t> </a:t>
            </a:r>
            <a:r>
              <a:rPr lang="en-US" sz="3600" dirty="0" err="1" smtClean="0"/>
              <a:t>technische</a:t>
            </a:r>
            <a:r>
              <a:rPr lang="en-US" sz="3600" dirty="0" smtClean="0"/>
              <a:t> details:</a:t>
            </a:r>
            <a:endParaRPr lang="en-US" sz="36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357" y="1260888"/>
            <a:ext cx="2165226" cy="216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8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785813" y="428625"/>
            <a:ext cx="7572375" cy="1143000"/>
          </a:xfrm>
        </p:spPr>
        <p:txBody>
          <a:bodyPr/>
          <a:lstStyle/>
          <a:p>
            <a:pPr algn="l"/>
            <a:r>
              <a:rPr lang="nl-NL" altLang="en-US" dirty="0" err="1" smtClean="0"/>
              <a:t>Minnaert</a:t>
            </a:r>
            <a:r>
              <a:rPr lang="nl-NL" altLang="en-US" dirty="0" smtClean="0"/>
              <a:t> in zijn boek, III, § 46:</a:t>
            </a:r>
          </a:p>
        </p:txBody>
      </p:sp>
      <p:sp>
        <p:nvSpPr>
          <p:cNvPr id="4099" name="Tijdelijke aanduiding voor inhoud 2"/>
          <p:cNvSpPr>
            <a:spLocks noGrp="1"/>
          </p:cNvSpPr>
          <p:nvPr>
            <p:ph idx="1"/>
          </p:nvPr>
        </p:nvSpPr>
        <p:spPr>
          <a:xfrm>
            <a:off x="3214688" y="1643063"/>
            <a:ext cx="4786312" cy="4525962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nl-NL" altLang="en-US" sz="2000" dirty="0" smtClean="0"/>
          </a:p>
          <a:p>
            <a:pPr algn="r">
              <a:buFont typeface="Arial" panose="020B0604020202020204" pitchFamily="34" charset="0"/>
              <a:buNone/>
            </a:pPr>
            <a:r>
              <a:rPr lang="nl-NL" altLang="en-US" sz="2000" dirty="0" smtClean="0"/>
              <a:t>U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3BC9A81-C336-45BE-9AF6-7C3D1FF5794D}" type="slidenum">
              <a:rPr lang="nl-NL" altLang="en-US">
                <a:solidFill>
                  <a:srgbClr val="898989"/>
                </a:solidFill>
              </a:rPr>
              <a:pPr/>
              <a:t>4</a:t>
            </a:fld>
            <a:endParaRPr lang="nl-NL" altLang="en-US">
              <a:solidFill>
                <a:srgbClr val="898989"/>
              </a:solidFill>
            </a:endParaRPr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Woudschoten </a:t>
            </a:r>
            <a:r>
              <a:rPr lang="nl-NL" dirty="0" smtClean="0"/>
              <a:t>2015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7" y="1441480"/>
            <a:ext cx="9144000" cy="4821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>
          <a:xfrm>
            <a:off x="785813" y="428625"/>
            <a:ext cx="7572375" cy="1143000"/>
          </a:xfrm>
        </p:spPr>
        <p:txBody>
          <a:bodyPr/>
          <a:lstStyle/>
          <a:p>
            <a:pPr algn="l"/>
            <a:r>
              <a:rPr lang="nl-NL" altLang="en-US" smtClean="0"/>
              <a:t>Hoofdstuk 3: Halfgeleiders (2)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1875" y="1785938"/>
            <a:ext cx="4429125" cy="4500562"/>
          </a:xfrm>
        </p:spPr>
        <p:txBody>
          <a:bodyPr rtlCol="0">
            <a:normAutofit/>
          </a:bodyPr>
          <a:lstStyle/>
          <a:p>
            <a:pPr lvl="1"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2000" dirty="0" smtClean="0"/>
              <a:t/>
            </a:r>
            <a:br>
              <a:rPr lang="nl-NL" sz="2000" dirty="0" smtClean="0"/>
            </a:br>
            <a:endParaRPr lang="nl-NL" sz="20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NL" sz="2000" dirty="0" smtClean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AB394D7-C673-478C-ADEE-0A92082EBD98}" type="slidenum">
              <a:rPr lang="nl-NL" altLang="en-US">
                <a:solidFill>
                  <a:srgbClr val="898989"/>
                </a:solidFill>
              </a:rPr>
              <a:pPr/>
              <a:t>5</a:t>
            </a:fld>
            <a:endParaRPr lang="nl-NL" altLang="en-US">
              <a:solidFill>
                <a:srgbClr val="898989"/>
              </a:solidFill>
            </a:endParaRPr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Woudschoten </a:t>
            </a:r>
            <a:r>
              <a:rPr lang="nl-NL" dirty="0" smtClean="0"/>
              <a:t>2015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61" y="519196"/>
            <a:ext cx="9144000" cy="5739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560840" cy="432048"/>
          </a:xfrm>
        </p:spPr>
        <p:txBody>
          <a:bodyPr/>
          <a:lstStyle/>
          <a:p>
            <a:pPr algn="l"/>
            <a:r>
              <a:rPr lang="nl-NL" altLang="en-US" sz="3600" dirty="0" smtClean="0"/>
              <a:t/>
            </a:r>
            <a:br>
              <a:rPr lang="nl-NL" altLang="en-US" sz="3600" dirty="0" smtClean="0"/>
            </a:br>
            <a:r>
              <a:rPr lang="nl-NL" altLang="en-US" sz="3600" dirty="0"/>
              <a:t/>
            </a:r>
            <a:br>
              <a:rPr lang="nl-NL" altLang="en-US" sz="3600" dirty="0"/>
            </a:br>
            <a:r>
              <a:rPr lang="nl-NL" altLang="en-US" sz="3600" dirty="0" smtClean="0"/>
              <a:t>Voorbeelden cyclische bewegingen:</a:t>
            </a:r>
            <a:br>
              <a:rPr lang="nl-NL" altLang="en-US" sz="3600" dirty="0" smtClean="0"/>
            </a:br>
            <a:r>
              <a:rPr lang="nl-NL" altLang="en-US" sz="3600" dirty="0"/>
              <a:t/>
            </a:r>
            <a:br>
              <a:rPr lang="nl-NL" altLang="en-US" sz="3600" dirty="0"/>
            </a:br>
            <a:endParaRPr lang="nl-NL" altLang="en-US" sz="3600" dirty="0" smtClean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97343A5-4505-417D-9EDD-E48CEE114851}" type="slidenum">
              <a:rPr lang="nl-NL" altLang="en-US">
                <a:solidFill>
                  <a:srgbClr val="898989"/>
                </a:solidFill>
              </a:rPr>
              <a:pPr/>
              <a:t>6</a:t>
            </a:fld>
            <a:endParaRPr lang="nl-NL" altLang="en-US">
              <a:solidFill>
                <a:srgbClr val="898989"/>
              </a:solidFill>
            </a:endParaRPr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Woudschoten </a:t>
            </a:r>
            <a:r>
              <a:rPr lang="nl-NL" dirty="0" smtClean="0"/>
              <a:t>2015</a:t>
            </a: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154251"/>
            <a:ext cx="8229600" cy="4525963"/>
          </a:xfrm>
        </p:spPr>
        <p:txBody>
          <a:bodyPr/>
          <a:lstStyle/>
          <a:p>
            <a:r>
              <a:rPr lang="en-US" dirty="0" err="1" smtClean="0"/>
              <a:t>Lopen</a:t>
            </a:r>
            <a:r>
              <a:rPr lang="en-US" dirty="0" smtClean="0"/>
              <a:t>, </a:t>
            </a:r>
            <a:r>
              <a:rPr lang="en-US" dirty="0" err="1" smtClean="0"/>
              <a:t>hardlopen</a:t>
            </a:r>
            <a:r>
              <a:rPr lang="en-US" dirty="0" smtClean="0"/>
              <a:t>, </a:t>
            </a:r>
            <a:r>
              <a:rPr lang="en-US" dirty="0" err="1" smtClean="0"/>
              <a:t>zwemmen</a:t>
            </a:r>
            <a:r>
              <a:rPr lang="en-US" dirty="0" smtClean="0"/>
              <a:t>, </a:t>
            </a:r>
            <a:r>
              <a:rPr lang="en-US" dirty="0" err="1" smtClean="0"/>
              <a:t>schaatsen</a:t>
            </a:r>
            <a:r>
              <a:rPr lang="en-US" dirty="0" smtClean="0"/>
              <a:t>…</a:t>
            </a:r>
          </a:p>
          <a:p>
            <a:r>
              <a:rPr lang="en-US" dirty="0" err="1" smtClean="0"/>
              <a:t>Fietsventiel</a:t>
            </a:r>
            <a:r>
              <a:rPr lang="en-US" dirty="0" smtClean="0"/>
              <a:t>, </a:t>
            </a:r>
            <a:r>
              <a:rPr lang="en-US" dirty="0" err="1" smtClean="0"/>
              <a:t>rollende</a:t>
            </a:r>
            <a:r>
              <a:rPr lang="en-US" dirty="0" smtClean="0"/>
              <a:t> </a:t>
            </a:r>
            <a:r>
              <a:rPr lang="en-US" dirty="0" err="1" smtClean="0"/>
              <a:t>schijf</a:t>
            </a:r>
            <a:r>
              <a:rPr lang="en-US" dirty="0" smtClean="0"/>
              <a:t>…</a:t>
            </a:r>
            <a:r>
              <a:rPr lang="en-US" dirty="0" err="1" smtClean="0"/>
              <a:t>en</a:t>
            </a:r>
            <a:r>
              <a:rPr lang="en-US" dirty="0" smtClean="0"/>
              <a:t> de </a:t>
            </a:r>
            <a:r>
              <a:rPr lang="en-US" dirty="0" err="1" smtClean="0"/>
              <a:t>jojo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41148"/>
            <a:ext cx="7596336" cy="464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8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Elleboog</a:t>
            </a:r>
            <a:r>
              <a:rPr lang="en-US" dirty="0" smtClean="0"/>
              <a:t>: </a:t>
            </a:r>
            <a:r>
              <a:rPr lang="en-US" dirty="0" err="1" smtClean="0"/>
              <a:t>superpositie</a:t>
            </a:r>
            <a:r>
              <a:rPr lang="en-US" dirty="0" smtClean="0"/>
              <a:t> </a:t>
            </a:r>
            <a:r>
              <a:rPr lang="en-US" dirty="0" err="1" smtClean="0"/>
              <a:t>voortgaande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periodieke</a:t>
            </a:r>
            <a:r>
              <a:rPr lang="en-US" dirty="0" smtClean="0"/>
              <a:t> </a:t>
            </a:r>
            <a:r>
              <a:rPr lang="en-US" dirty="0" err="1" smtClean="0"/>
              <a:t>beweging</a:t>
            </a:r>
            <a:endParaRPr lang="en-US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0029"/>
            <a:ext cx="8229600" cy="4386304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Woudschoten 2015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5EA8-0C78-473C-BC34-02126116D247}" type="slidenum">
              <a:rPr lang="nl-NL" altLang="en-US" smtClean="0"/>
              <a:pPr/>
              <a:t>7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972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Jojo</a:t>
            </a:r>
            <a:r>
              <a:rPr lang="en-US" dirty="0" smtClean="0"/>
              <a:t>: </a:t>
            </a:r>
            <a:r>
              <a:rPr lang="en-US" dirty="0" err="1" smtClean="0"/>
              <a:t>superpositie</a:t>
            </a:r>
            <a:r>
              <a:rPr lang="en-US" dirty="0" smtClean="0"/>
              <a:t> van </a:t>
            </a:r>
            <a:r>
              <a:rPr lang="en-US" dirty="0" err="1" smtClean="0"/>
              <a:t>draaiing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versnelde</a:t>
            </a:r>
            <a:r>
              <a:rPr lang="en-US" dirty="0" smtClean="0"/>
              <a:t> </a:t>
            </a:r>
            <a:r>
              <a:rPr lang="en-US" dirty="0" err="1" smtClean="0"/>
              <a:t>beweging</a:t>
            </a:r>
            <a:r>
              <a:rPr lang="en-US" dirty="0" smtClean="0"/>
              <a:t> </a:t>
            </a:r>
            <a:r>
              <a:rPr lang="en-US" dirty="0" err="1" smtClean="0"/>
              <a:t>omlaag</a:t>
            </a:r>
            <a:endParaRPr lang="en-US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638" y="1600200"/>
            <a:ext cx="6090724" cy="4525963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Woudschoten 2015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5EA8-0C78-473C-BC34-02126116D247}" type="slidenum">
              <a:rPr lang="nl-NL" altLang="en-US" smtClean="0"/>
              <a:pPr/>
              <a:t>8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82095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692696"/>
            <a:ext cx="7200800" cy="547260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Stappenplan functiepellen:</a:t>
            </a:r>
          </a:p>
          <a:p>
            <a:pPr fontAlgn="auto">
              <a:spcAft>
                <a:spcPts val="0"/>
              </a:spcAft>
              <a:defRPr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Fit de metingen met de eenvoudigste onderliggende functie (grondtoon)</a:t>
            </a:r>
          </a:p>
          <a:p>
            <a:pPr fontAlgn="auto">
              <a:spcAft>
                <a:spcPts val="0"/>
              </a:spcAft>
              <a:defRPr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Trek de fit van de metingen af</a:t>
            </a:r>
          </a:p>
          <a:p>
            <a:pPr fontAlgn="auto">
              <a:spcAft>
                <a:spcPts val="0"/>
              </a:spcAft>
              <a:defRPr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Herhaal de procedure voor het residu</a:t>
            </a:r>
          </a:p>
          <a:p>
            <a:pPr fontAlgn="auto">
              <a:spcAft>
                <a:spcPts val="0"/>
              </a:spcAft>
              <a:defRPr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Tel aan het eind alle fits bij elkaar op om ze met de oorspronkelijke metingen te vergelijken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(soort </a:t>
            </a:r>
            <a:r>
              <a:rPr 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Fourier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analyse als bij getijden)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97343A5-4505-417D-9EDD-E48CEE114851}" type="slidenum">
              <a:rPr lang="nl-NL" altLang="en-US">
                <a:solidFill>
                  <a:srgbClr val="898989"/>
                </a:solidFill>
              </a:rPr>
              <a:pPr/>
              <a:t>9</a:t>
            </a:fld>
            <a:endParaRPr lang="nl-NL" altLang="en-US">
              <a:solidFill>
                <a:srgbClr val="898989"/>
              </a:solidFill>
            </a:endParaRPr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Woudschoten </a:t>
            </a:r>
            <a:r>
              <a:rPr lang="nl-NL" dirty="0" smtClean="0"/>
              <a:t>2015</a:t>
            </a:r>
            <a:endParaRPr lang="nl-NL" dirty="0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667000" y="185854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1395410" y="1340767"/>
            <a:ext cx="2228589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749</TotalTime>
  <Words>363</Words>
  <Application>Microsoft Office PowerPoint</Application>
  <PresentationFormat>Diavoorstelling (4:3)</PresentationFormat>
  <Paragraphs>84</Paragraphs>
  <Slides>12</Slides>
  <Notes>9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Office-thema</vt:lpstr>
      <vt:lpstr>Equation</vt:lpstr>
      <vt:lpstr>Een schone sprong aan stukken</vt:lpstr>
      <vt:lpstr>Wat gaan we doen?</vt:lpstr>
      <vt:lpstr>Wat dus niet?</vt:lpstr>
      <vt:lpstr>Minnaert in zijn boek, III, § 46:</vt:lpstr>
      <vt:lpstr>Hoofdstuk 3: Halfgeleiders (2)</vt:lpstr>
      <vt:lpstr>  Voorbeelden cyclische bewegingen:  </vt:lpstr>
      <vt:lpstr>Elleboog: superpositie voortgaande en periodieke beweging</vt:lpstr>
      <vt:lpstr>Jojo: superpositie van draaiing en versnelde beweging omlaag</vt:lpstr>
      <vt:lpstr>PowerPoint-presentatie</vt:lpstr>
      <vt:lpstr>Salto’s: beweging naar voren, omlaag en draaiing uiteen gerafeld. </vt:lpstr>
      <vt:lpstr>PowerPoint-presentatie</vt:lpstr>
      <vt:lpstr>Discussie?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Zonnecellen: duurzame energie in het zonnetje!</dc:title>
  <dc:creator>Borsboom</dc:creator>
  <cp:lastModifiedBy>puijlin1</cp:lastModifiedBy>
  <cp:revision>74</cp:revision>
  <dcterms:created xsi:type="dcterms:W3CDTF">2007-12-09T18:57:39Z</dcterms:created>
  <dcterms:modified xsi:type="dcterms:W3CDTF">2015-12-12T09:01:52Z</dcterms:modified>
</cp:coreProperties>
</file>